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309" r:id="rId3"/>
    <p:sldId id="314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310" r:id="rId22"/>
    <p:sldId id="311" r:id="rId23"/>
    <p:sldId id="312" r:id="rId24"/>
    <p:sldId id="31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270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252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955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550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66014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25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xmlns="" val="348459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489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829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7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9170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xmlns="" val="405365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8258" y="1143001"/>
            <a:ext cx="74893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32856" y="2707821"/>
            <a:ext cx="64295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TITLE OF THE TOPIC- CAST RESTORATIONS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5143500"/>
            <a:ext cx="8545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DEPARTMENT OF CONSERVATIVE DENTISTRY AND ENDODONTICS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1524001" y="846365"/>
            <a:ext cx="1393371" cy="15859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795863-2509-495E-A4D3-2D1EB08AA32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0A22E">
                    <a:shade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0A22E">
                  <a:shade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1828800" y="457200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2"/>
              </a:buClr>
              <a:buSzPct val="25000"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1828800" y="1554162"/>
            <a:ext cx="8686800" cy="45261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anchor="t" anchorCtr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SzPct val="69066"/>
            </a:pPr>
            <a:r>
              <a:rPr lang="en-IN" sz="2960">
                <a:solidFill>
                  <a:srgbClr val="FF0000"/>
                </a:solidFill>
              </a:rPr>
              <a:t>Circumferential Tie</a:t>
            </a:r>
            <a:r>
              <a:rPr lang="en-IN" sz="2960"/>
              <a:t>: The peripheral marginal anatomy of the preparation is called as the “Circumferential Tie”</a:t>
            </a:r>
          </a:p>
          <a:p>
            <a:pPr>
              <a:lnSpc>
                <a:spcPct val="80000"/>
              </a:lnSpc>
              <a:spcBef>
                <a:spcPts val="592"/>
              </a:spcBef>
              <a:buSzPct val="69066"/>
            </a:pPr>
            <a:r>
              <a:rPr lang="en-IN" sz="2960"/>
              <a:t> Should fulfill the requirements advocated by Noy:</a:t>
            </a:r>
          </a:p>
          <a:p>
            <a:pPr lvl="1">
              <a:lnSpc>
                <a:spcPct val="80000"/>
              </a:lnSpc>
              <a:spcBef>
                <a:spcPts val="518"/>
              </a:spcBef>
              <a:buSzPct val="69730"/>
            </a:pPr>
            <a:r>
              <a:rPr lang="en-IN" sz="2590"/>
              <a:t>If the prep ends on enamel, the enamel must be supported by sound dentin </a:t>
            </a:r>
          </a:p>
          <a:p>
            <a:pPr lvl="1">
              <a:lnSpc>
                <a:spcPct val="80000"/>
              </a:lnSpc>
              <a:spcBef>
                <a:spcPts val="518"/>
              </a:spcBef>
              <a:buSzPct val="69730"/>
            </a:pPr>
            <a:r>
              <a:rPr lang="en-IN" sz="2590"/>
              <a:t>Enamel rods forming the cavosurface margin should be continuous with sound dentin</a:t>
            </a:r>
          </a:p>
          <a:p>
            <a:pPr lvl="1">
              <a:lnSpc>
                <a:spcPct val="80000"/>
              </a:lnSpc>
              <a:spcBef>
                <a:spcPts val="518"/>
              </a:spcBef>
              <a:buSzPct val="69730"/>
            </a:pPr>
            <a:r>
              <a:rPr lang="en-IN" sz="2590"/>
              <a:t> Enamel rods forming the cavosurface margin should be covered with a restorative material</a:t>
            </a:r>
          </a:p>
          <a:p>
            <a:pPr lvl="1">
              <a:lnSpc>
                <a:spcPct val="80000"/>
              </a:lnSpc>
              <a:spcBef>
                <a:spcPts val="518"/>
              </a:spcBef>
              <a:buSzPct val="69730"/>
            </a:pPr>
            <a:r>
              <a:rPr lang="en-IN" sz="2590"/>
              <a:t> Angular cavosurface angles should be trimmed</a:t>
            </a: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Structural Durability </a:t>
            </a:r>
          </a:p>
          <a:p>
            <a:r>
              <a:rPr lang="en-IN" dirty="0"/>
              <a:t>Occlusal reduction </a:t>
            </a:r>
          </a:p>
          <a:p>
            <a:r>
              <a:rPr lang="en-IN" dirty="0"/>
              <a:t>Functional Cusp Bevel </a:t>
            </a:r>
          </a:p>
          <a:p>
            <a:r>
              <a:rPr lang="en-IN" dirty="0"/>
              <a:t>Axial Reduction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Marginal Integrity (Bevels)</a:t>
            </a:r>
          </a:p>
          <a:p>
            <a:r>
              <a:rPr lang="en-IN" dirty="0"/>
              <a:t> Bevels are defined as “flexible extensions” of a cavity preparation, allowing the inclusion of surface defects, supplementary grooves and other areas on the tooth surface </a:t>
            </a:r>
          </a:p>
          <a:p>
            <a:r>
              <a:rPr lang="en-IN" dirty="0"/>
              <a:t>Two types of Bevels: Occlusal Bevels Gingival Bevels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Types &amp; Design Features of Occlusal and Gingival bevels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IN" b="1" dirty="0"/>
              <a:t> </a:t>
            </a:r>
            <a:r>
              <a:rPr lang="en-IN" dirty="0"/>
              <a:t>Involves part of the enamel only</a:t>
            </a:r>
          </a:p>
          <a:p>
            <a:pPr fontAlgn="base"/>
            <a:r>
              <a:rPr lang="en-IN" dirty="0"/>
              <a:t> Not used in cast restorations </a:t>
            </a:r>
          </a:p>
          <a:p>
            <a:pPr fontAlgn="base"/>
            <a:r>
              <a:rPr lang="en-IN" dirty="0"/>
              <a:t>Short Bevel: Includes entire enamel wall but no dentin Class I alloys (Type 1 &amp; 2)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IN" dirty="0">
                <a:solidFill>
                  <a:srgbClr val="FF0000"/>
                </a:solidFill>
              </a:rPr>
              <a:t>Long Bevel: </a:t>
            </a:r>
            <a:r>
              <a:rPr lang="en-IN" dirty="0"/>
              <a:t>Includes all of the enamel wall and up to one half of the dentinal wall</a:t>
            </a:r>
          </a:p>
          <a:p>
            <a:pPr fontAlgn="base"/>
            <a:r>
              <a:rPr lang="en-IN" dirty="0"/>
              <a:t> Most frequently used bevel for cast materials</a:t>
            </a:r>
          </a:p>
          <a:p>
            <a:pPr fontAlgn="base"/>
            <a:r>
              <a:rPr lang="en-IN" dirty="0">
                <a:solidFill>
                  <a:srgbClr val="FF0000"/>
                </a:solidFill>
              </a:rPr>
              <a:t> Full Bevel</a:t>
            </a:r>
            <a:r>
              <a:rPr lang="en-IN" dirty="0"/>
              <a:t>: Includes all of the dentinal and enamel wall</a:t>
            </a:r>
          </a:p>
          <a:p>
            <a:pPr fontAlgn="base"/>
            <a:r>
              <a:rPr lang="en-IN" dirty="0"/>
              <a:t> Well reproduced by all 4 classes of cast alloys</a:t>
            </a:r>
          </a:p>
          <a:p>
            <a:pPr fontAlgn="base"/>
            <a:r>
              <a:rPr lang="en-IN" dirty="0"/>
              <a:t> Deprives prep of internal resistance &amp; retention</a:t>
            </a:r>
          </a:p>
          <a:p>
            <a:pPr fontAlgn="base"/>
            <a:r>
              <a:rPr lang="en-IN" dirty="0"/>
              <a:t/>
            </a:r>
            <a:br>
              <a:rPr lang="en-IN" dirty="0"/>
            </a:br>
            <a:endParaRPr lang="en-IN" b="1" dirty="0"/>
          </a:p>
          <a:p>
            <a:pPr fontAlgn="base"/>
            <a:r>
              <a:rPr lang="en-IN" dirty="0" err="1">
                <a:solidFill>
                  <a:srgbClr val="FF0000"/>
                </a:solidFill>
              </a:rPr>
              <a:t>Counterbevel</a:t>
            </a:r>
            <a:r>
              <a:rPr lang="en-IN" dirty="0">
                <a:solidFill>
                  <a:srgbClr val="FF0000"/>
                </a:solidFill>
              </a:rPr>
              <a:t>: </a:t>
            </a:r>
            <a:r>
              <a:rPr lang="en-IN" dirty="0"/>
              <a:t>When capping cusps this protects &amp; supports them </a:t>
            </a:r>
          </a:p>
          <a:p>
            <a:pPr fontAlgn="base"/>
            <a:r>
              <a:rPr lang="en-IN" dirty="0"/>
              <a:t>Given opposite to an axial wall on the facial and lingual surfaces </a:t>
            </a:r>
          </a:p>
          <a:p>
            <a:pPr fontAlgn="base"/>
            <a:r>
              <a:rPr lang="en-IN" dirty="0">
                <a:solidFill>
                  <a:srgbClr val="FF0000"/>
                </a:solidFill>
              </a:rPr>
              <a:t>Hollow Ground (Concave) Bevel</a:t>
            </a:r>
            <a:r>
              <a:rPr lang="en-IN" dirty="0"/>
              <a:t>: Allows more space for the cast material bulk</a:t>
            </a:r>
          </a:p>
          <a:p>
            <a:pPr fontAlgn="base"/>
            <a:r>
              <a:rPr lang="en-IN" dirty="0"/>
              <a:t> Used to improve retention and resistance to stresses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Function of Occlusal &amp; Gingival Bevels</a:t>
            </a:r>
            <a:r>
              <a:rPr lang="en-IN" dirty="0"/>
              <a:t>:</a:t>
            </a:r>
          </a:p>
          <a:p>
            <a:r>
              <a:rPr lang="en-IN" dirty="0"/>
              <a:t> Bevels create an obtuse angled marginal tooth structure (Strong tooth anatomy) </a:t>
            </a:r>
          </a:p>
          <a:p>
            <a:r>
              <a:rPr lang="en-IN" dirty="0"/>
              <a:t>Produce an acute angled marginal cast alloy (most amenable to finishing &amp; burnishing) </a:t>
            </a:r>
          </a:p>
          <a:p>
            <a:r>
              <a:rPr lang="en-IN" dirty="0"/>
              <a:t>Makes it possible to decrease the cement line by bringing the cast alloy closer to the tooth</a:t>
            </a:r>
          </a:p>
          <a:p>
            <a:r>
              <a:rPr lang="en-IN" dirty="0"/>
              <a:t> They are also a part of one of the major retention form for cast restorations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Types &amp; Design Features of Facial and Lingual Flares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Primary Flare: </a:t>
            </a:r>
            <a:r>
              <a:rPr lang="en-IN" dirty="0"/>
              <a:t>Conventional &amp; basic part of circumferential tie facially &amp; </a:t>
            </a:r>
            <a:r>
              <a:rPr lang="en-IN" dirty="0" err="1"/>
              <a:t>lingually</a:t>
            </a:r>
            <a:r>
              <a:rPr lang="en-IN" dirty="0"/>
              <a:t> for an Intra-coronal prep.</a:t>
            </a:r>
          </a:p>
          <a:p>
            <a:r>
              <a:rPr lang="en-IN" dirty="0"/>
              <a:t> Similar to a Long bevel (enamel &amp; part of dentin) </a:t>
            </a:r>
          </a:p>
          <a:p>
            <a:r>
              <a:rPr lang="en-IN" dirty="0"/>
              <a:t>Specific </a:t>
            </a:r>
            <a:r>
              <a:rPr lang="en-IN" dirty="0" err="1"/>
              <a:t>angulation</a:t>
            </a:r>
            <a:r>
              <a:rPr lang="en-IN" dirty="0"/>
              <a:t> - 45° to the Inner Dentinal wall proper </a:t>
            </a:r>
          </a:p>
          <a:p>
            <a:r>
              <a:rPr lang="en-IN" dirty="0"/>
              <a:t>May be hollow ground if part of the circumferential tie and the prep is for Non noble alloys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Function &amp; Indications of Primary Flare: </a:t>
            </a:r>
            <a:r>
              <a:rPr lang="en-IN" dirty="0"/>
              <a:t>Perform the same function as bevels</a:t>
            </a:r>
          </a:p>
          <a:p>
            <a:r>
              <a:rPr lang="en-IN" dirty="0"/>
              <a:t> Brings the facial and lingual margins of the cavity prep to cleansable – </a:t>
            </a:r>
            <a:r>
              <a:rPr lang="en-IN" dirty="0" err="1"/>
              <a:t>finishable</a:t>
            </a:r>
            <a:r>
              <a:rPr lang="en-IN" dirty="0"/>
              <a:t> areas </a:t>
            </a:r>
          </a:p>
          <a:p>
            <a:r>
              <a:rPr lang="en-IN" dirty="0"/>
              <a:t>Indicated for the facial and lingual proximal walls of an intra-coronal prep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IN" dirty="0">
                <a:solidFill>
                  <a:srgbClr val="FF0000"/>
                </a:solidFill>
              </a:rPr>
              <a:t>Secondary Flare: </a:t>
            </a:r>
          </a:p>
          <a:p>
            <a:pPr fontAlgn="base"/>
            <a:r>
              <a:rPr lang="en-IN" dirty="0"/>
              <a:t>Is always a flat plane superimposed peripherally to a primary flare </a:t>
            </a:r>
          </a:p>
          <a:p>
            <a:pPr fontAlgn="base"/>
            <a:r>
              <a:rPr lang="en-IN" dirty="0"/>
              <a:t>Is prepared in a “Hollow Ground Form” to accommodate the materials with low </a:t>
            </a:r>
            <a:r>
              <a:rPr lang="en-IN" dirty="0" err="1"/>
              <a:t>castability</a:t>
            </a:r>
            <a:r>
              <a:rPr lang="en-IN" dirty="0"/>
              <a:t> </a:t>
            </a:r>
          </a:p>
          <a:p>
            <a:pPr fontAlgn="base"/>
            <a:r>
              <a:rPr lang="en-IN" dirty="0"/>
              <a:t>Prepared solely in Enamel (may contain dentin) </a:t>
            </a:r>
          </a:p>
          <a:p>
            <a:pPr fontAlgn="base"/>
            <a:r>
              <a:rPr lang="en-IN" dirty="0"/>
              <a:t>Has various angulations depending on the involvement, extent and function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Functions &amp; Indications of Secondary Flare: </a:t>
            </a:r>
            <a:r>
              <a:rPr lang="en-IN" dirty="0"/>
              <a:t>Performs same functions as bevels</a:t>
            </a:r>
          </a:p>
          <a:p>
            <a:r>
              <a:rPr lang="en-IN" dirty="0"/>
              <a:t> In wide </a:t>
            </a:r>
            <a:r>
              <a:rPr lang="en-IN" dirty="0" err="1"/>
              <a:t>bucco</a:t>
            </a:r>
            <a:r>
              <a:rPr lang="en-IN" dirty="0"/>
              <a:t>-lingual lesions, where both walls are thinned down; </a:t>
            </a:r>
          </a:p>
          <a:p>
            <a:r>
              <a:rPr lang="en-IN" dirty="0"/>
              <a:t>the 1° flare ends with an acute angled marginal tooth structure (Unsupported enamel) </a:t>
            </a:r>
          </a:p>
          <a:p>
            <a:r>
              <a:rPr lang="en-IN" dirty="0"/>
              <a:t>2° flare at the correct </a:t>
            </a:r>
            <a:r>
              <a:rPr lang="en-IN" dirty="0" err="1"/>
              <a:t>angulation</a:t>
            </a:r>
            <a:r>
              <a:rPr lang="en-IN" dirty="0"/>
              <a:t> creates an obtuse angle of marginal tooth structure (No sacrifice to retention &amp; resistance)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645229" y="1314453"/>
            <a:ext cx="6945086" cy="82731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057401" y="2816678"/>
          <a:ext cx="7674428" cy="143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="" xmlns:a16="http://schemas.microsoft.com/office/drawing/2014/main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="" xmlns:a16="http://schemas.microsoft.com/office/drawing/2014/main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="" xmlns:a16="http://schemas.microsoft.com/office/drawing/2014/main" val="3411213719"/>
                    </a:ext>
                  </a:extLst>
                </a:gridCol>
              </a:tblGrid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68424398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dirty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65725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dirty="0"/>
                        <a:t>Definition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99247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dirty="0"/>
                        <a:t>Techniques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Psychomotor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72974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66257" y="4414708"/>
            <a:ext cx="6215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latin typeface="Franklin Gothic Book"/>
              </a:rPr>
              <a:t>*Subtopic of importance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latin typeface="Franklin Gothic Book"/>
              </a:rPr>
              <a:t>**  Cognitive, Psychomotor   or Affective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latin typeface="Franklin Gothic Book"/>
              </a:rPr>
              <a:t># Must know , Nice to know  &amp; Desire to know </a:t>
            </a:r>
          </a:p>
          <a:p>
            <a:r>
              <a:rPr lang="en-US" sz="2100" dirty="0">
                <a:solidFill>
                  <a:prstClr val="black"/>
                </a:solidFill>
                <a:latin typeface="Franklin Gothic Book"/>
              </a:rPr>
              <a:t>( Table to be prepared as per the above format )</a:t>
            </a:r>
          </a:p>
        </p:txBody>
      </p:sp>
      <p:sp>
        <p:nvSpPr>
          <p:cNvPr id="4" name="Rectangle 3"/>
          <p:cNvSpPr/>
          <p:nvPr/>
        </p:nvSpPr>
        <p:spPr>
          <a:xfrm>
            <a:off x="2405744" y="2266325"/>
            <a:ext cx="73478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100" dirty="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>
                <a:solidFill>
                  <a:srgbClr val="F0A22E">
                    <a:shade val="75000"/>
                  </a:srgbClr>
                </a:solidFill>
                <a:latin typeface="Franklin Gothic Book"/>
              </a:rPr>
              <a:pPr/>
              <a:t>2</a:t>
            </a:fld>
            <a:endParaRPr lang="en-US">
              <a:solidFill>
                <a:srgbClr val="F0A22E">
                  <a:shade val="75000"/>
                </a:srgbClr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7222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In broad contact areas or </a:t>
            </a:r>
            <a:r>
              <a:rPr lang="en-IN" dirty="0" err="1"/>
              <a:t>malposed</a:t>
            </a:r>
            <a:r>
              <a:rPr lang="en-IN" dirty="0"/>
              <a:t> contact area, the 1° flare does not bring the facial/lingual walls to cleansable or </a:t>
            </a:r>
            <a:r>
              <a:rPr lang="en-IN" dirty="0" err="1"/>
              <a:t>finishable</a:t>
            </a:r>
            <a:r>
              <a:rPr lang="en-IN" dirty="0"/>
              <a:t> areas</a:t>
            </a:r>
          </a:p>
          <a:p>
            <a:r>
              <a:rPr lang="en-IN" dirty="0"/>
              <a:t> A 2° flare placed peripherally to 1° flare will accomplish this without changing the 45° </a:t>
            </a:r>
            <a:r>
              <a:rPr lang="en-IN" dirty="0" err="1"/>
              <a:t>angulation</a:t>
            </a:r>
            <a:r>
              <a:rPr lang="en-IN" dirty="0"/>
              <a:t> </a:t>
            </a:r>
          </a:p>
          <a:p>
            <a:r>
              <a:rPr lang="en-IN" dirty="0"/>
              <a:t>Surface defects or calcifications facial or lingual to the 1° flare’s facial or lingual margin can be involved in the prep by a 2° flare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277813"/>
            <a:ext cx="11393714" cy="146390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960148E-66F5-2D18-8AF6-9B7E95219AC6}"/>
              </a:ext>
            </a:extLst>
          </p:cNvPr>
          <p:cNvSpPr txBox="1"/>
          <p:nvPr/>
        </p:nvSpPr>
        <p:spPr>
          <a:xfrm>
            <a:off x="1371600" y="1933985"/>
            <a:ext cx="843487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Cast metals are used as copings or substructures for metal-ceramic restorations, one of the most common types of esthetic crown and bridge prostheses, and the most durable of esthetic restorations, especially when used to restore posterior teeth.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principles of molten metal solidification and equilibrium phase formation during the casting of metals are presented in this chapter.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key terms above will facilitate an understanding of the phase transformations and structures formed in cast dental alloys.</a:t>
            </a:r>
          </a:p>
        </p:txBody>
      </p:sp>
    </p:spTree>
    <p:extLst>
      <p:ext uri="{BB962C8B-B14F-4D97-AF65-F5344CB8AC3E}">
        <p14:creationId xmlns:p14="http://schemas.microsoft.com/office/powerpoint/2010/main" xmlns="" val="2883851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32229"/>
            <a:ext cx="10515600" cy="145845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04685" y="2902857"/>
            <a:ext cx="92310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Write in brief about occlusal and gingival bevels.</a:t>
            </a:r>
          </a:p>
          <a:p>
            <a:pPr marL="457200" indent="-457200">
              <a:buAutoNum type="arabicPeriod" startAt="2"/>
            </a:pPr>
            <a:r>
              <a:rPr lang="en-US" sz="2400" dirty="0"/>
              <a:t>Write a short note on secondary retention forms.</a:t>
            </a:r>
          </a:p>
          <a:p>
            <a:pPr marL="457200" indent="-457200">
              <a:buAutoNum type="arabicPeriod" startAt="2"/>
            </a:pPr>
            <a:r>
              <a:rPr lang="en-US" sz="2400" dirty="0"/>
              <a:t>Short note on types of margins. </a:t>
            </a:r>
          </a:p>
          <a:p>
            <a:pPr marL="457200" indent="-457200">
              <a:buAutoNum type="arabicPeriod" startAt="2"/>
            </a:pPr>
            <a:r>
              <a:rPr lang="en-US" sz="2400" dirty="0"/>
              <a:t>Write in brief about general principles of tooth preparation for cast restorations. </a:t>
            </a:r>
          </a:p>
          <a:p>
            <a:pPr marL="457200" indent="-457200">
              <a:buAutoNum type="arabicPeriod" startAt="2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402374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dirty="0" err="1"/>
              <a:t>Sturdevant’s</a:t>
            </a:r>
            <a:r>
              <a:rPr lang="en-US" dirty="0"/>
              <a:t> Art &amp; Science of Operative Dentistry </a:t>
            </a:r>
          </a:p>
          <a:p>
            <a:pPr fontAlgn="base"/>
            <a:r>
              <a:rPr lang="en-US" dirty="0"/>
              <a:t>Operative Dentistry – M.A. </a:t>
            </a:r>
            <a:r>
              <a:rPr lang="en-US" dirty="0" err="1"/>
              <a:t>Marzouk</a:t>
            </a:r>
            <a:r>
              <a:rPr lang="en-US" dirty="0"/>
              <a:t> </a:t>
            </a:r>
          </a:p>
          <a:p>
            <a:pPr fontAlgn="base"/>
            <a:r>
              <a:rPr lang="en-US" dirty="0"/>
              <a:t>Fundamentals of Operative Dentistry – J.B. Summit </a:t>
            </a:r>
          </a:p>
          <a:p>
            <a:pPr fontAlgn="base"/>
            <a:r>
              <a:rPr lang="en-US" dirty="0"/>
              <a:t>Fundamentals of Tooth Preparation – H.T. </a:t>
            </a:r>
            <a:r>
              <a:rPr lang="en-US" dirty="0" err="1"/>
              <a:t>Schillinburg</a:t>
            </a:r>
            <a:r>
              <a:rPr lang="en-US" dirty="0"/>
              <a:t> </a:t>
            </a:r>
          </a:p>
          <a:p>
            <a:pPr fontAlgn="base"/>
            <a:r>
              <a:rPr lang="en-US" dirty="0"/>
              <a:t>Bonded Ceramic Inlays – J.F. </a:t>
            </a:r>
            <a:r>
              <a:rPr lang="en-US" dirty="0" err="1"/>
              <a:t>Roulet</a:t>
            </a:r>
            <a:r>
              <a:rPr lang="en-US" dirty="0"/>
              <a:t> &amp; S. Herder </a:t>
            </a:r>
          </a:p>
          <a:p>
            <a:pPr fontAlgn="base"/>
            <a:r>
              <a:rPr lang="en-US" dirty="0"/>
              <a:t>Fundamentals of Fixed </a:t>
            </a:r>
            <a:r>
              <a:rPr lang="en-US" dirty="0" err="1"/>
              <a:t>Prosthodontics</a:t>
            </a:r>
            <a:r>
              <a:rPr lang="en-US" dirty="0"/>
              <a:t> – H.T. </a:t>
            </a:r>
            <a:r>
              <a:rPr lang="en-US" dirty="0" err="1"/>
              <a:t>Schillinburg</a:t>
            </a:r>
            <a:r>
              <a:rPr lang="en-US" dirty="0"/>
              <a:t> </a:t>
            </a:r>
          </a:p>
          <a:p>
            <a:pPr fontAlgn="base"/>
            <a:r>
              <a:rPr lang="en-US" dirty="0"/>
              <a:t>Handbook of Inlays, Crowns &amp; Bridges – G.F. </a:t>
            </a:r>
            <a:r>
              <a:rPr lang="en-US" dirty="0" err="1"/>
              <a:t>Kantorowicz</a:t>
            </a:r>
            <a:r>
              <a:rPr lang="en-US" dirty="0"/>
              <a:t> </a:t>
            </a:r>
          </a:p>
          <a:p>
            <a:pPr fontAlgn="base"/>
            <a:r>
              <a:rPr lang="en-US" dirty="0"/>
              <a:t>Dental clinics of North America </a:t>
            </a:r>
          </a:p>
          <a:p>
            <a:pPr fontAlgn="base"/>
            <a:r>
              <a:rPr lang="en-US" dirty="0"/>
              <a:t>GPT - 8 Internet Sources( </a:t>
            </a:r>
            <a:r>
              <a:rPr lang="en-US" dirty="0" err="1"/>
              <a:t>google</a:t>
            </a:r>
            <a:r>
              <a:rPr lang="en-US" dirty="0"/>
              <a:t>)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5401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4760686"/>
            <a:ext cx="10831286" cy="1414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755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 Historical Perspective</a:t>
            </a:r>
          </a:p>
          <a:p>
            <a:pPr lvl="1"/>
            <a:r>
              <a:rPr lang="en-US" dirty="0"/>
              <a:t>Indications &amp; Contraindications </a:t>
            </a:r>
          </a:p>
          <a:p>
            <a:pPr lvl="1"/>
            <a:r>
              <a:rPr lang="en-US" dirty="0"/>
              <a:t>Advantages &amp; Disadvantages </a:t>
            </a:r>
          </a:p>
          <a:p>
            <a:r>
              <a:rPr lang="en-US" dirty="0"/>
              <a:t>Tooth preparation for Cast Restorations </a:t>
            </a:r>
          </a:p>
          <a:p>
            <a:pPr lvl="1"/>
            <a:r>
              <a:rPr lang="en-US" dirty="0"/>
              <a:t>	General Principles</a:t>
            </a:r>
          </a:p>
          <a:p>
            <a:pPr lvl="1"/>
            <a:r>
              <a:rPr lang="en-US" dirty="0"/>
              <a:t> Bevels, Margins &amp; Flares </a:t>
            </a:r>
          </a:p>
          <a:p>
            <a:pPr lvl="1"/>
            <a:r>
              <a:rPr lang="en-US" dirty="0"/>
              <a:t>Preparation for Metal Inlays &amp; </a:t>
            </a:r>
            <a:r>
              <a:rPr lang="en-US" dirty="0" err="1"/>
              <a:t>Onlays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Preparation for Ceramic Inlays &amp; </a:t>
            </a:r>
            <a:r>
              <a:rPr lang="en-US" dirty="0" err="1"/>
              <a:t>Onlays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Preservation of Tooth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 addition to replacing lost tooth structure, the cast restoration must preserve the remaining structure </a:t>
            </a:r>
          </a:p>
          <a:p>
            <a:r>
              <a:rPr lang="en-IN" dirty="0"/>
              <a:t>Preservation of tooth structure may involve limited amounts of tooth being prepared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Retention &amp;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Retention prevents removal of the restoration along the path of insertion or long axis of the tooth preparation </a:t>
            </a:r>
          </a:p>
          <a:p>
            <a:r>
              <a:rPr lang="en-IN" dirty="0"/>
              <a:t>Resistance prevents the dislodgement of the restoration by forces directed in an apical or oblique direction and prevents any movement of the restoration under occlusal forces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Besides applying the general principles of tooth and cavity preparation, cast restoration preparations should have the following features: </a:t>
            </a:r>
          </a:p>
          <a:p>
            <a:r>
              <a:rPr lang="en-IN" dirty="0"/>
              <a:t>A). Preparation Path: Prep should have a “Single Insertion path” Path is parallel to long axis of tooth crown </a:t>
            </a:r>
          </a:p>
          <a:p>
            <a:r>
              <a:rPr lang="en-IN" dirty="0"/>
              <a:t>Helps in retention &amp; decreases the micro-movements of restoration during function Retention &amp; Resistance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Single path of Insertion opposite to direction of Occlusal Loading </a:t>
            </a:r>
          </a:p>
          <a:p>
            <a:r>
              <a:rPr lang="en-IN" dirty="0"/>
              <a:t>All reductions in tooth structure should be oriented towards ONE path (Withdrawal &amp; Insertion path of future wax pattern)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err="1">
                <a:solidFill>
                  <a:srgbClr val="FF0000"/>
                </a:solidFill>
              </a:rPr>
              <a:t>Apico</a:t>
            </a:r>
            <a:r>
              <a:rPr lang="en-IN" dirty="0">
                <a:solidFill>
                  <a:srgbClr val="FF0000"/>
                </a:solidFill>
              </a:rPr>
              <a:t>-Occlusal Taper</a:t>
            </a:r>
            <a:r>
              <a:rPr lang="en-IN" dirty="0"/>
              <a:t>: For max retention, opposing walls &amp; axial surfaces should be perfectly parallel to each other</a:t>
            </a:r>
          </a:p>
          <a:p>
            <a:r>
              <a:rPr lang="en-IN" dirty="0"/>
              <a:t> Slight divergence of opposing walls in </a:t>
            </a:r>
            <a:r>
              <a:rPr lang="en-IN" dirty="0" err="1"/>
              <a:t>Intracoronal</a:t>
            </a:r>
            <a:r>
              <a:rPr lang="en-IN" dirty="0"/>
              <a:t> </a:t>
            </a:r>
          </a:p>
          <a:p>
            <a:r>
              <a:rPr lang="en-IN" dirty="0"/>
              <a:t>Slight convergence of axial walls in </a:t>
            </a:r>
            <a:r>
              <a:rPr lang="en-IN" dirty="0" err="1"/>
              <a:t>Extracoronal</a:t>
            </a:r>
            <a:r>
              <a:rPr lang="en-IN" dirty="0"/>
              <a:t> </a:t>
            </a:r>
          </a:p>
          <a:p>
            <a:r>
              <a:rPr lang="en-IN" dirty="0"/>
              <a:t>Taper should be 2-5° from path of prep </a:t>
            </a:r>
          </a:p>
          <a:p>
            <a:r>
              <a:rPr lang="en-IN" dirty="0"/>
              <a:t>Uses opposing internal surfaces </a:t>
            </a:r>
          </a:p>
          <a:p>
            <a:r>
              <a:rPr lang="en-IN" dirty="0"/>
              <a:t>Uses external opposing surfaces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Taper can be altered according to following features: </a:t>
            </a:r>
          </a:p>
          <a:p>
            <a:r>
              <a:rPr lang="en-IN" dirty="0"/>
              <a:t>Length of prep and/or axial wall: Greater the length, more the taper (not more than 10°) </a:t>
            </a:r>
          </a:p>
          <a:p>
            <a:r>
              <a:rPr lang="en-IN" dirty="0"/>
              <a:t>Less the length, less taper (approaching 0°) </a:t>
            </a:r>
          </a:p>
          <a:p>
            <a:r>
              <a:rPr lang="en-IN" dirty="0"/>
              <a:t>Dimensions of surface involvement: Greater surf involvement, more detailed the internal anatomy, thus greater FRICTION</a:t>
            </a:r>
          </a:p>
          <a:p>
            <a:r>
              <a:rPr lang="en-IN" dirty="0"/>
              <a:t> To diminish friction; Taper is Increased </a:t>
            </a:r>
          </a:p>
          <a:p>
            <a:r>
              <a:rPr lang="en-IN" dirty="0"/>
              <a:t>Need for Retention: Greater the need of retention, more will be the need to achieve parallelism (thus less taper)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1184</Words>
  <Application>Microsoft Office PowerPoint</Application>
  <PresentationFormat>Custom</PresentationFormat>
  <Paragraphs>132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Trek</vt:lpstr>
      <vt:lpstr>Slide 1</vt:lpstr>
      <vt:lpstr>Specific learning Objectives </vt:lpstr>
      <vt:lpstr>Contents</vt:lpstr>
      <vt:lpstr>Preservation of Tooth Structure</vt:lpstr>
      <vt:lpstr>Retention &amp; Resistance</vt:lpstr>
      <vt:lpstr>Slide 6</vt:lpstr>
      <vt:lpstr>Slide 7</vt:lpstr>
      <vt:lpstr>Slide 8</vt:lpstr>
      <vt:lpstr>Slide 9</vt:lpstr>
      <vt:lpstr>Slide 10</vt:lpstr>
      <vt:lpstr>Slide 11</vt:lpstr>
      <vt:lpstr>Slide 12</vt:lpstr>
      <vt:lpstr>Types &amp; Design Features of Occlusal and Gingival bevels :</vt:lpstr>
      <vt:lpstr>Slide 14</vt:lpstr>
      <vt:lpstr>Slide 15</vt:lpstr>
      <vt:lpstr>Types &amp; Design Features of Facial and Lingual Flares</vt:lpstr>
      <vt:lpstr>Slide 17</vt:lpstr>
      <vt:lpstr>Slide 18</vt:lpstr>
      <vt:lpstr>Slide 19</vt:lpstr>
      <vt:lpstr>Slide 20</vt:lpstr>
      <vt:lpstr>TAKE HOME MESSEGE/ FOR THE TOPIC COVERED (SUMMARY)  </vt:lpstr>
      <vt:lpstr>Question &amp; Answer Session</vt:lpstr>
      <vt:lpstr>References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Vidhani</dc:creator>
  <cp:lastModifiedBy>test</cp:lastModifiedBy>
  <cp:revision>3</cp:revision>
  <dcterms:created xsi:type="dcterms:W3CDTF">2022-09-11T15:39:00Z</dcterms:created>
  <dcterms:modified xsi:type="dcterms:W3CDTF">2023-04-18T06:44:43Z</dcterms:modified>
</cp:coreProperties>
</file>